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60" r:id="rId2"/>
    <p:sldMasterId id="2147483673" r:id="rId3"/>
    <p:sldMasterId id="2147483694" r:id="rId4"/>
  </p:sldMasterIdLst>
  <p:notesMasterIdLst>
    <p:notesMasterId r:id="rId34"/>
  </p:notesMasterIdLst>
  <p:handoutMasterIdLst>
    <p:handoutMasterId r:id="rId35"/>
  </p:handoutMasterIdLst>
  <p:sldIdLst>
    <p:sldId id="593" r:id="rId5"/>
    <p:sldId id="595" r:id="rId6"/>
    <p:sldId id="601" r:id="rId7"/>
    <p:sldId id="621" r:id="rId8"/>
    <p:sldId id="633" r:id="rId9"/>
    <p:sldId id="602" r:id="rId10"/>
    <p:sldId id="603" r:id="rId11"/>
    <p:sldId id="604" r:id="rId12"/>
    <p:sldId id="605" r:id="rId13"/>
    <p:sldId id="606" r:id="rId14"/>
    <p:sldId id="630" r:id="rId15"/>
    <p:sldId id="607" r:id="rId16"/>
    <p:sldId id="609" r:id="rId17"/>
    <p:sldId id="610" r:id="rId18"/>
    <p:sldId id="611" r:id="rId19"/>
    <p:sldId id="612" r:id="rId20"/>
    <p:sldId id="613" r:id="rId21"/>
    <p:sldId id="614" r:id="rId22"/>
    <p:sldId id="615" r:id="rId23"/>
    <p:sldId id="616" r:id="rId24"/>
    <p:sldId id="617" r:id="rId25"/>
    <p:sldId id="631" r:id="rId26"/>
    <p:sldId id="632" r:id="rId27"/>
    <p:sldId id="618" r:id="rId28"/>
    <p:sldId id="619" r:id="rId29"/>
    <p:sldId id="591" r:id="rId30"/>
    <p:sldId id="634" r:id="rId31"/>
    <p:sldId id="514" r:id="rId32"/>
    <p:sldId id="597" r:id="rId33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8BF40F0B-4F43-4FAC-A44B-30B01452C980}">
          <p14:sldIdLst>
            <p14:sldId id="593"/>
            <p14:sldId id="595"/>
            <p14:sldId id="601"/>
          </p14:sldIdLst>
        </p14:section>
        <p14:section name="Regular Expressions" id="{C26D8618-AB4A-4067-AF04-093F256AA5F8}">
          <p14:sldIdLst>
            <p14:sldId id="621"/>
            <p14:sldId id="633"/>
            <p14:sldId id="602"/>
            <p14:sldId id="603"/>
            <p14:sldId id="604"/>
            <p14:sldId id="605"/>
            <p14:sldId id="606"/>
            <p14:sldId id="630"/>
            <p14:sldId id="607"/>
          </p14:sldIdLst>
        </p14:section>
        <p14:section name="Backreference Constructs" id="{92EB2F62-5D24-4E9B-89CF-2FD38F155B65}">
          <p14:sldIdLst>
            <p14:sldId id="609"/>
            <p14:sldId id="610"/>
            <p14:sldId id="611"/>
          </p14:sldIdLst>
        </p14:section>
        <p14:section name="RegEx using built-in Regex classes" id="{302A92F4-F2B8-479D-A6E2-EC86D23CB92E}">
          <p14:sldIdLst>
            <p14:sldId id="612"/>
            <p14:sldId id="613"/>
            <p14:sldId id="614"/>
            <p14:sldId id="615"/>
            <p14:sldId id="616"/>
            <p14:sldId id="617"/>
            <p14:sldId id="631"/>
            <p14:sldId id="632"/>
            <p14:sldId id="618"/>
            <p14:sldId id="619"/>
          </p14:sldIdLst>
        </p14:section>
        <p14:section name="Conclusion" id="{9286E23B-2FC3-40A0-8C1A-42589FB25A33}">
          <p14:sldIdLst>
            <p14:sldId id="591"/>
            <p14:sldId id="634"/>
            <p14:sldId id="514"/>
            <p14:sldId id="59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8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5C0E"/>
    <a:srgbClr val="D2A010"/>
    <a:srgbClr val="FFFFFF"/>
    <a:srgbClr val="C6C0AA"/>
    <a:srgbClr val="F9F0AB"/>
    <a:srgbClr val="F9E6AB"/>
    <a:srgbClr val="F9FAAB"/>
    <a:srgbClr val="767691"/>
    <a:srgbClr val="7676AA"/>
    <a:srgbClr val="603A14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801" autoAdjust="0"/>
    <p:restoredTop sz="96256" autoAdjust="0"/>
  </p:normalViewPr>
  <p:slideViewPr>
    <p:cSldViewPr>
      <p:cViewPr varScale="1">
        <p:scale>
          <a:sx n="36" d="100"/>
          <a:sy n="36" d="100"/>
        </p:scale>
        <p:origin x="43" y="398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heme" Target="theme/theme1.xml"/><Relationship Id="rId21" Type="http://schemas.openxmlformats.org/officeDocument/2006/relationships/slide" Target="slides/slide17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3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3" Type="http://schemas.openxmlformats.org/officeDocument/2006/relationships/slideMaster" Target="slideMasters/slideMaster2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24-Jan-17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24-Jan-17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41515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29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27620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47497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4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03249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\w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</a:t>
            </a:r>
            <a:r>
              <a:rPr lang="en-US" noProof="1">
                <a:cs typeface="Consolas" panose="020B0609020204030204" pitchFamily="49" charset="0"/>
              </a:rPr>
              <a:t>–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Matches any word character (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-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z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-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Z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-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9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)</a:t>
            </a:r>
          </a:p>
          <a:p>
            <a:pPr lvl="1"/>
            <a:endParaRPr lang="en-US" noProof="1">
              <a:latin typeface="+mj-lt"/>
              <a:cs typeface="Consolas" panose="020B0609020204030204" pitchFamily="49" charset="0"/>
            </a:endParaRPr>
          </a:p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\W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– Matches any non-word character (the opposite of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\w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)</a:t>
            </a:r>
          </a:p>
          <a:p>
            <a:endParaRPr lang="en-US" noProof="1">
              <a:latin typeface="+mj-lt"/>
              <a:cs typeface="Consolas" panose="020B0609020204030204" pitchFamily="49" charset="0"/>
            </a:endParaRPr>
          </a:p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\s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</a:t>
            </a:r>
            <a:r>
              <a:rPr lang="en-US" noProof="1">
                <a:cs typeface="Consolas" panose="020B0609020204030204" pitchFamily="49" charset="0"/>
              </a:rPr>
              <a:t>–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Matches any white-space character</a:t>
            </a:r>
          </a:p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\S</a:t>
            </a:r>
            <a:r>
              <a:rPr lang="en-US" noProof="1">
                <a:cs typeface="Consolas" panose="020B0609020204030204" pitchFamily="49" charset="0"/>
              </a:rPr>
              <a:t> – Matches any non-white-space character (opposite of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\s</a:t>
            </a:r>
            <a:r>
              <a:rPr lang="en-US" noProof="1">
                <a:cs typeface="Consolas" panose="020B0609020204030204" pitchFamily="49" charset="0"/>
              </a:rPr>
              <a:t>)</a:t>
            </a:r>
            <a:endParaRPr lang="en-US" noProof="1">
              <a:latin typeface="+mj-lt"/>
              <a:cs typeface="Consolas" panose="020B0609020204030204" pitchFamily="49" charset="0"/>
            </a:endParaRPr>
          </a:p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\d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</a:t>
            </a:r>
            <a:r>
              <a:rPr lang="en-US" noProof="1">
                <a:cs typeface="Consolas" panose="020B0609020204030204" pitchFamily="49" charset="0"/>
              </a:rPr>
              <a:t>–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Matches any decimal digit</a:t>
            </a:r>
          </a:p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\D</a:t>
            </a:r>
            <a:r>
              <a:rPr lang="en-US" noProof="1">
                <a:cs typeface="Consolas" panose="020B0609020204030204" pitchFamily="49" charset="0"/>
              </a:rPr>
              <a:t> – Matches any non-digit character (opposite of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\d</a:t>
            </a:r>
            <a:r>
              <a:rPr lang="en-US" noProof="1">
                <a:cs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129958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83709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You can try also:</a:t>
            </a:r>
            <a:r>
              <a:rPr lang="en-GB" baseline="0" dirty="0"/>
              <a:t> </a:t>
            </a:r>
            <a:r>
              <a:rPr lang="en-US" sz="16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@"&lt;a.*href=((?:.|\n)*?(?=&gt;))&gt;((?:.|\n)*?(?=&lt;))&lt;\/a&gt;"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81972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BE65B3B-E6E2-4525-8F2E-49AC8F612DB9}" type="slidenum">
              <a:rPr lang="en-US"/>
              <a:pPr/>
              <a:t>26</a:t>
            </a:fld>
            <a:r>
              <a:rPr lang="en-US" dirty="0"/>
              <a:t>##</a:t>
            </a:r>
          </a:p>
        </p:txBody>
      </p:sp>
      <p:sp>
        <p:nvSpPr>
          <p:cNvPr id="435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52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1704398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27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17723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50815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3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82401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 cstate="print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621881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8536870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24-Jan-17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6843663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ource Code Exampl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 marL="0" indent="0">
              <a:buNone/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Sample source code:</a:t>
            </a:r>
            <a:endParaRPr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24013" y="1892119"/>
            <a:ext cx="10940800" cy="1689281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4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77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24-Jan-17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7101994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3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3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874572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2106745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 cstate="print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840188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323951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3214264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24-Jan-17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265541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ource Code Exampl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 marL="0" indent="0">
              <a:buNone/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Sample source code:</a:t>
            </a:r>
            <a:endParaRPr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24013" y="1892119"/>
            <a:ext cx="10940800" cy="1689281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4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77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24-Jan-17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9905416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3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3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756071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slideLayout" Target="../slideLayouts/slideLayout8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slideLayout" Target="../slideLayouts/slideLayout14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707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24-Jan-17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4585974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24-Jan-17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833363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softuni.or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openxmlformats.org/officeDocument/2006/relationships/image" Target="../media/image15.jpe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14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regexr.com/" TargetMode="External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hyperlink" Target="https://regex101.com/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320#2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hyperlink" Target="http://smartit.bg/" TargetMode="External"/><Relationship Id="rId13" Type="http://schemas.openxmlformats.org/officeDocument/2006/relationships/image" Target="../media/image29.png"/><Relationship Id="rId18" Type="http://schemas.openxmlformats.org/officeDocument/2006/relationships/hyperlink" Target="http://www.superhosting.bg/" TargetMode="External"/><Relationship Id="rId3" Type="http://schemas.openxmlformats.org/officeDocument/2006/relationships/hyperlink" Target="https://softuni.bg/courses/programming-fundamentals" TargetMode="External"/><Relationship Id="rId21" Type="http://schemas.openxmlformats.org/officeDocument/2006/relationships/image" Target="../media/image33.png"/><Relationship Id="rId7" Type="http://schemas.openxmlformats.org/officeDocument/2006/relationships/image" Target="../media/image26.png"/><Relationship Id="rId12" Type="http://schemas.openxmlformats.org/officeDocument/2006/relationships/hyperlink" Target="http://www.indeavr.com/" TargetMode="External"/><Relationship Id="rId17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6" Type="http://schemas.openxmlformats.org/officeDocument/2006/relationships/hyperlink" Target="http://netpeak.bg/" TargetMode="External"/><Relationship Id="rId20" Type="http://schemas.openxmlformats.org/officeDocument/2006/relationships/hyperlink" Target="http://www.telenor.bg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xs-software.com/" TargetMode="External"/><Relationship Id="rId11" Type="http://schemas.openxmlformats.org/officeDocument/2006/relationships/image" Target="../media/image28.png"/><Relationship Id="rId5" Type="http://schemas.openxmlformats.org/officeDocument/2006/relationships/image" Target="../media/image25.png"/><Relationship Id="rId15" Type="http://schemas.openxmlformats.org/officeDocument/2006/relationships/image" Target="../media/image30.png"/><Relationship Id="rId10" Type="http://schemas.openxmlformats.org/officeDocument/2006/relationships/hyperlink" Target="http://www.softwaregroup-bg.com/" TargetMode="External"/><Relationship Id="rId19" Type="http://schemas.openxmlformats.org/officeDocument/2006/relationships/image" Target="../media/image32.png"/><Relationship Id="rId4" Type="http://schemas.openxmlformats.org/officeDocument/2006/relationships/hyperlink" Target="http://www.luxoft.com/" TargetMode="External"/><Relationship Id="rId9" Type="http://schemas.openxmlformats.org/officeDocument/2006/relationships/image" Target="../media/image27.png"/><Relationship Id="rId14" Type="http://schemas.openxmlformats.org/officeDocument/2006/relationships/hyperlink" Target="http://www.infragistics.com/" TargetMode="Externa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hyperlink" Target="https://telerikacademy.com/Courses/Courses/Details/219" TargetMode="External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hyperlink" Target="http://creativecommons.org/licenses/by-nc-sa/3.0/deed.en_US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elerikacademy.com/Courses/Courses/Details/81" TargetMode="External"/><Relationship Id="rId5" Type="http://schemas.openxmlformats.org/officeDocument/2006/relationships/hyperlink" Target="http://creativecommons.org/licenses/by-sa/4.0/" TargetMode="External"/><Relationship Id="rId4" Type="http://schemas.openxmlformats.org/officeDocument/2006/relationships/hyperlink" Target="http://www.introprogramming.info/english-intro-csharp-book/" TargetMode="External"/><Relationship Id="rId9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38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3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36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Relationship Id="rId14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579812" y="457200"/>
            <a:ext cx="7910299" cy="1476352"/>
          </a:xfrm>
        </p:spPr>
        <p:txBody>
          <a:bodyPr>
            <a:normAutofit fontScale="90000"/>
          </a:bodyPr>
          <a:lstStyle/>
          <a:p>
            <a:r>
              <a:rPr lang="en-US" dirty="0"/>
              <a:t>Regular Expressions (</a:t>
            </a:r>
            <a:r>
              <a:rPr lang="en-US" dirty="0" err="1"/>
              <a:t>RegEx</a:t>
            </a:r>
            <a:r>
              <a:rPr lang="en-US" dirty="0"/>
              <a:t>)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579812" y="1965299"/>
            <a:ext cx="7910299" cy="1311301"/>
          </a:xfrm>
        </p:spPr>
        <p:txBody>
          <a:bodyPr>
            <a:normAutofit/>
          </a:bodyPr>
          <a:lstStyle/>
          <a:p>
            <a:r>
              <a:rPr lang="en-US" dirty="0"/>
              <a:t>Advanced Text Manipulation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684212" y="4410539"/>
            <a:ext cx="3187613" cy="525135"/>
          </a:xfrm>
        </p:spPr>
        <p:txBody>
          <a:bodyPr/>
          <a:lstStyle/>
          <a:p>
            <a:r>
              <a:rPr lang="en-US" dirty="0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84213" y="4880438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684212" y="5334000"/>
            <a:ext cx="3187613" cy="363552"/>
          </a:xfrm>
        </p:spPr>
        <p:txBody>
          <a:bodyPr/>
          <a:lstStyle/>
          <a:p>
            <a:r>
              <a:rPr lang="en-US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684212" y="5715000"/>
            <a:ext cx="3187613" cy="331235"/>
          </a:xfrm>
        </p:spPr>
        <p:txBody>
          <a:bodyPr/>
          <a:lstStyle/>
          <a:p>
            <a:r>
              <a:rPr lang="en-US" dirty="0">
                <a:hlinkClick r:id="rId3"/>
              </a:rPr>
              <a:t>http://softuni.bg</a:t>
            </a:r>
            <a:endParaRPr lang="en-US" dirty="0"/>
          </a:p>
        </p:txBody>
      </p:sp>
      <p:pic>
        <p:nvPicPr>
          <p:cNvPr id="1028" name="Picture 4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5783" y="3219091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12" descr="http://softuni.b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579812" y="3634268"/>
            <a:ext cx="2438400" cy="2675987"/>
          </a:xfrm>
          <a:prstGeom prst="rect">
            <a:avLst/>
          </a:prstGeom>
        </p:spPr>
      </p:pic>
      <p:pic>
        <p:nvPicPr>
          <p:cNvPr id="17" name="Picture 16" descr="http://softuni.org">
            <a:hlinkClick r:id="rId7" tooltip="Software University Foundation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745783" y="2057400"/>
            <a:ext cx="2175525" cy="838552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4" name="Picture 8" descr="Ball-of-thick-string-007.jpg (460×276)"/>
          <p:cNvPicPr>
            <a:picLocks noGrp="1" noChangeAspect="1" noChangeArrowheads="1"/>
          </p:cNvPicPr>
          <p:nvPr>
            <p:ph type="pic" sz="quarter" idx="16"/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8093" y="3505200"/>
            <a:ext cx="3689697" cy="19050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image2.jpeg"/>
          <p:cNvPicPr>
            <a:picLocks/>
          </p:cNvPicPr>
          <p:nvPr/>
        </p:nvPicPr>
        <p:blipFill>
          <a:blip r:embed="rId10" cstate="print">
            <a:extLst/>
          </a:blip>
          <a:srcRect l="2237" r="2237"/>
          <a:stretch>
            <a:fillRect/>
          </a:stretch>
        </p:blipFill>
        <p:spPr>
          <a:xfrm>
            <a:off x="8532811" y="4572000"/>
            <a:ext cx="3200401" cy="18288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0342975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^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- The match must start at the beginning of the string or line</a:t>
            </a:r>
          </a:p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- The match must occur at the end of the string</a:t>
            </a:r>
            <a:endParaRPr lang="en-US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noProof="1">
                <a:latin typeface="+mj-lt"/>
                <a:cs typeface="Consolas" panose="020B0609020204030204" pitchFamily="49" charset="0"/>
              </a:rPr>
              <a:t>Example – username validation pattern:</a:t>
            </a:r>
          </a:p>
          <a:p>
            <a:pPr lvl="1"/>
            <a:endParaRPr lang="en-US" noProof="1">
              <a:latin typeface="+mj-lt"/>
              <a:cs typeface="Consolas" panose="020B0609020204030204" pitchFamily="49" charset="0"/>
            </a:endParaRPr>
          </a:p>
          <a:p>
            <a:pPr lvl="1"/>
            <a:endParaRPr lang="en-US" noProof="1">
              <a:latin typeface="+mj-lt"/>
              <a:cs typeface="Consolas" panose="020B0609020204030204" pitchFamily="49" charset="0"/>
            </a:endParaRPr>
          </a:p>
          <a:p>
            <a:pPr lvl="1"/>
            <a:endParaRPr lang="en-US" noProof="1">
              <a:latin typeface="+mj-lt"/>
              <a:cs typeface="Consolas" panose="020B0609020204030204" pitchFamily="49" charset="0"/>
            </a:endParaRPr>
          </a:p>
          <a:p>
            <a:pPr lvl="2">
              <a:spcBef>
                <a:spcPts val="1500"/>
              </a:spcBef>
            </a:pPr>
            <a:r>
              <a:rPr lang="en-US" noProof="1">
                <a:latin typeface="+mj-lt"/>
                <a:cs typeface="Consolas" panose="020B0609020204030204" pitchFamily="49" charset="0"/>
              </a:rPr>
              <a:t>Note: Test one by one,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+mj-lt"/>
                <a:cs typeface="Consolas" panose="020B0609020204030204" pitchFamily="49" charset="0"/>
              </a:rPr>
              <a:t>$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asserts string end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Anchors</a:t>
            </a:r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7618412" y="2590800"/>
            <a:ext cx="24384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^\w{6,12}$</a:t>
            </a:r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912812" y="3243801"/>
            <a:ext cx="10287000" cy="193899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jeff_butt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short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johnny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too_long_username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!lleg@l_ch@rs</a:t>
            </a:r>
          </a:p>
        </p:txBody>
      </p:sp>
      <p:pic>
        <p:nvPicPr>
          <p:cNvPr id="1026" name="Picture 2" descr="http://to-hatch.co.uk/wp-content/uploads/2011/09/shutterstock_80294515-578x38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9016" y="3252540"/>
            <a:ext cx="2755954" cy="1821410"/>
          </a:xfrm>
          <a:prstGeom prst="rect">
            <a:avLst/>
          </a:prstGeom>
          <a:noFill/>
          <a:effectLst>
            <a:softEdge rad="635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ounded Rectangle 9"/>
          <p:cNvSpPr/>
          <p:nvPr/>
        </p:nvSpPr>
        <p:spPr>
          <a:xfrm>
            <a:off x="989010" y="3358071"/>
            <a:ext cx="1524001" cy="292601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1" name="Rounded Rectangle 10"/>
          <p:cNvSpPr/>
          <p:nvPr/>
        </p:nvSpPr>
        <p:spPr>
          <a:xfrm>
            <a:off x="989010" y="4082236"/>
            <a:ext cx="1066802" cy="292601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545288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Problem: Match full name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dirty="0"/>
              <a:t>You are given a sequence of words</a:t>
            </a:r>
          </a:p>
          <a:p>
            <a:pPr lvl="1"/>
            <a:r>
              <a:rPr lang="en-US" dirty="0"/>
              <a:t>Find those who are full names</a:t>
            </a:r>
          </a:p>
          <a:p>
            <a:pPr lvl="1"/>
            <a:r>
              <a:rPr lang="en-US" dirty="0"/>
              <a:t>You can use </a:t>
            </a:r>
            <a:r>
              <a:rPr lang="en-US" dirty="0" err="1">
                <a:hlinkClick r:id="rId3"/>
              </a:rPr>
              <a:t>RegXr</a:t>
            </a:r>
            <a:r>
              <a:rPr lang="en-US" dirty="0"/>
              <a:t> or </a:t>
            </a:r>
            <a:r>
              <a:rPr lang="en-US" dirty="0">
                <a:hlinkClick r:id="rId4"/>
              </a:rPr>
              <a:t>Regex101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212" y="4084172"/>
            <a:ext cx="8792802" cy="178142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1212" y="1722927"/>
            <a:ext cx="1295581" cy="41915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8012" y="2667000"/>
            <a:ext cx="2898801" cy="717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073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(subexpression)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- captures the matched subexpression and assigns it a number</a:t>
            </a:r>
          </a:p>
          <a:p>
            <a:endParaRPr lang="en-US" noProof="1">
              <a:latin typeface="+mj-lt"/>
              <a:cs typeface="Consolas" panose="020B0609020204030204" pitchFamily="49" charset="0"/>
            </a:endParaRPr>
          </a:p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(?:subexpression)</a:t>
            </a:r>
            <a:r>
              <a:rPr lang="en-US" noProof="1">
                <a:cs typeface="Consolas" panose="020B0609020204030204" pitchFamily="49" charset="0"/>
              </a:rPr>
              <a:t> </a:t>
            </a:r>
            <a:r>
              <a:rPr lang="en-US" sz="3200" noProof="1">
                <a:cs typeface="Consolas" panose="020B0609020204030204" pitchFamily="49" charset="0"/>
              </a:rPr>
              <a:t>–</a:t>
            </a:r>
            <a:r>
              <a:rPr lang="en-US" noProof="1">
                <a:cs typeface="Consolas" panose="020B0609020204030204" pitchFamily="49" charset="0"/>
              </a:rPr>
              <a:t> Defines a non-capturing group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Grouping Constructs</a:t>
            </a: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912811" y="2438400"/>
            <a:ext cx="3492933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\d{2}-(\w{3})-\d{4}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5332412" y="2469177"/>
            <a:ext cx="21336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22-Jan-2015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584641" y="2407622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5417143" y="2547143"/>
            <a:ext cx="1896469" cy="292601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8" name="Rounded Rectangle 17"/>
          <p:cNvSpPr/>
          <p:nvPr/>
        </p:nvSpPr>
        <p:spPr>
          <a:xfrm>
            <a:off x="5942012" y="2469177"/>
            <a:ext cx="470854" cy="461665"/>
          </a:xfrm>
          <a:prstGeom prst="roundRect">
            <a:avLst/>
          </a:prstGeom>
          <a:solidFill>
            <a:srgbClr val="FF0000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836612" y="3972115"/>
            <a:ext cx="41910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^(?:Hi|hello),\s*(\w+)$</a:t>
            </a:r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6042638" y="3972115"/>
            <a:ext cx="21336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Hi, Peter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230325" y="3944662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</a:p>
        </p:txBody>
      </p:sp>
      <p:sp>
        <p:nvSpPr>
          <p:cNvPr id="23" name="Rounded Rectangle 8"/>
          <p:cNvSpPr/>
          <p:nvPr/>
        </p:nvSpPr>
        <p:spPr>
          <a:xfrm>
            <a:off x="6780213" y="4089646"/>
            <a:ext cx="914400" cy="246599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125296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8" grpId="0" animBg="1"/>
      <p:bldP spid="2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5081970"/>
            <a:ext cx="8938472" cy="902660"/>
          </a:xfrm>
        </p:spPr>
        <p:txBody>
          <a:bodyPr/>
          <a:lstStyle/>
          <a:p>
            <a:r>
              <a:rPr lang="en-US" noProof="1"/>
              <a:t>Backreference</a:t>
            </a:r>
            <a:r>
              <a:rPr lang="en-US" dirty="0"/>
              <a:t> Constructs</a:t>
            </a:r>
          </a:p>
        </p:txBody>
      </p:sp>
      <p:pic>
        <p:nvPicPr>
          <p:cNvPr id="10242" name="Picture 2" descr="http://i.stack.imgur.com/QCGI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0806" y="1633008"/>
            <a:ext cx="6389284" cy="3097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73596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\number</a:t>
            </a:r>
            <a:r>
              <a:rPr lang="en-US" noProof="1">
                <a:cs typeface="Consolas" panose="020B0609020204030204" pitchFamily="49" charset="0"/>
              </a:rPr>
              <a:t> – matches the value of a numbered subexpression</a:t>
            </a:r>
          </a:p>
          <a:p>
            <a:endParaRPr lang="en-US" noProof="1">
              <a:cs typeface="Consolas" panose="020B0609020204030204" pitchFamily="49" charset="0"/>
            </a:endParaRPr>
          </a:p>
          <a:p>
            <a:endParaRPr lang="en-US" noProof="1">
              <a:cs typeface="Consolas" panose="020B0609020204030204" pitchFamily="49" charset="0"/>
            </a:endParaRPr>
          </a:p>
          <a:p>
            <a:endParaRPr lang="en-US" noProof="1">
              <a:cs typeface="Consolas" panose="020B0609020204030204" pitchFamily="49" charset="0"/>
            </a:endParaRPr>
          </a:p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\k&lt;name&gt;</a:t>
            </a:r>
            <a:r>
              <a:rPr lang="en-US" noProof="1">
                <a:cs typeface="Consolas" panose="020B0609020204030204" pitchFamily="49" charset="0"/>
              </a:rPr>
              <a:t> – matches the value of a named expression</a:t>
            </a:r>
          </a:p>
          <a:p>
            <a:endParaRPr lang="en-US" noProof="1">
              <a:cs typeface="Consolas" panose="020B0609020204030204" pitchFamily="49" charset="0"/>
            </a:endParaRPr>
          </a:p>
          <a:p>
            <a:endParaRPr lang="en-US" noProof="1">
              <a:cs typeface="Consolas" panose="020B0609020204030204" pitchFamily="49" charset="0"/>
            </a:endParaRPr>
          </a:p>
          <a:p>
            <a:endParaRPr lang="en-US" noProof="1">
              <a:cs typeface="Consolas" panose="020B0609020204030204" pitchFamily="49" charset="0"/>
            </a:endParaRPr>
          </a:p>
          <a:p>
            <a:endParaRPr lang="en-US" noProof="1">
              <a:latin typeface="+mj-lt"/>
              <a:cs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Backreference Constructs</a:t>
            </a:r>
          </a:p>
        </p:txBody>
      </p:sp>
      <p:sp>
        <p:nvSpPr>
          <p:cNvPr id="24" name="Rectangle 23"/>
          <p:cNvSpPr>
            <a:spLocks noChangeArrowheads="1"/>
          </p:cNvSpPr>
          <p:nvPr/>
        </p:nvSpPr>
        <p:spPr bwMode="auto">
          <a:xfrm>
            <a:off x="806816" y="1980659"/>
            <a:ext cx="48006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\d{2}(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|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\/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)\d{2}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\1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\d{4}</a:t>
            </a:r>
          </a:p>
        </p:txBody>
      </p:sp>
      <p:sp>
        <p:nvSpPr>
          <p:cNvPr id="25" name="Rectangle 24"/>
          <p:cNvSpPr>
            <a:spLocks noChangeArrowheads="1"/>
          </p:cNvSpPr>
          <p:nvPr/>
        </p:nvSpPr>
        <p:spPr bwMode="auto">
          <a:xfrm>
            <a:off x="6170612" y="1766458"/>
            <a:ext cx="1917438" cy="83099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22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12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2015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05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08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2016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616095" y="1957229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</a:p>
        </p:txBody>
      </p:sp>
      <p:sp>
        <p:nvSpPr>
          <p:cNvPr id="37" name="Rectangle 36"/>
          <p:cNvSpPr>
            <a:spLocks noChangeArrowheads="1"/>
          </p:cNvSpPr>
          <p:nvPr/>
        </p:nvSpPr>
        <p:spPr bwMode="auto">
          <a:xfrm>
            <a:off x="806815" y="4900064"/>
            <a:ext cx="6125797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\d{2}(?&lt;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del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&gt;-|\/)\d{2}\k&lt;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del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&gt;\d{4}</a:t>
            </a:r>
          </a:p>
        </p:txBody>
      </p:sp>
      <p:sp>
        <p:nvSpPr>
          <p:cNvPr id="44" name="Rectangle 43"/>
          <p:cNvSpPr>
            <a:spLocks noChangeArrowheads="1"/>
          </p:cNvSpPr>
          <p:nvPr/>
        </p:nvSpPr>
        <p:spPr bwMode="auto">
          <a:xfrm>
            <a:off x="7715729" y="4755033"/>
            <a:ext cx="1917438" cy="83099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22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12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2015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05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08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2016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7161212" y="4900064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6193135" y="1857532"/>
            <a:ext cx="1896469" cy="292601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6" name="Rounded Rectangle 15"/>
          <p:cNvSpPr/>
          <p:nvPr/>
        </p:nvSpPr>
        <p:spPr>
          <a:xfrm>
            <a:off x="6191581" y="2211491"/>
            <a:ext cx="1896469" cy="292601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7" name="Rounded Rectangle 16"/>
          <p:cNvSpPr/>
          <p:nvPr/>
        </p:nvSpPr>
        <p:spPr>
          <a:xfrm>
            <a:off x="7717283" y="4861469"/>
            <a:ext cx="1896469" cy="292601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8" name="Rounded Rectangle 17"/>
          <p:cNvSpPr/>
          <p:nvPr/>
        </p:nvSpPr>
        <p:spPr>
          <a:xfrm>
            <a:off x="7715729" y="5215428"/>
            <a:ext cx="1896469" cy="292601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792539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Playing with RegEx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Exercises in class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7157" y="866750"/>
            <a:ext cx="3524026" cy="363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5876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 Expressions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Using Built-In Regex Classes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5523" y="1524000"/>
            <a:ext cx="7839850" cy="316014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5599641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</a:t>
            </a:r>
            <a:r>
              <a:rPr lang="en-US" noProof="1"/>
              <a:t># supports a built-in regular expression class -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</a:rPr>
              <a:t>Regex</a:t>
            </a:r>
          </a:p>
          <a:p>
            <a:pPr lvl="1"/>
            <a:r>
              <a:rPr lang="en-US" sz="3000" noProof="1">
                <a:latin typeface="+mj-lt"/>
                <a:cs typeface="Consolas" panose="020B0609020204030204" pitchFamily="49" charset="0"/>
              </a:rPr>
              <a:t>Located in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System.Text.RegularExpressions</a:t>
            </a:r>
            <a:r>
              <a:rPr lang="en-US" sz="3000" noProof="1">
                <a:latin typeface="+mj-lt"/>
                <a:cs typeface="Consolas" panose="020B0609020204030204" pitchFamily="49" charset="0"/>
              </a:rPr>
              <a:t> namespace</a:t>
            </a:r>
          </a:p>
          <a:p>
            <a:pPr lvl="1"/>
            <a:endParaRPr lang="en-US" sz="3000" noProof="1">
              <a:latin typeface="+mj-lt"/>
              <a:cs typeface="Consolas" panose="020B0609020204030204" pitchFamily="49" charset="0"/>
            </a:endParaRPr>
          </a:p>
          <a:p>
            <a:pPr lvl="1"/>
            <a:endParaRPr lang="en-US" sz="3000" noProof="1">
              <a:latin typeface="+mj-lt"/>
              <a:cs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Regex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36612" y="2514600"/>
            <a:ext cx="10439400" cy="83099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string pattern = @"A\w+";</a:t>
            </a:r>
          </a:p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Regex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regex = new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Regex(pattern)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7087785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IsMatch(string text)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– determines whether the text matches the pattern </a:t>
            </a:r>
          </a:p>
          <a:p>
            <a:endParaRPr lang="en-US" noProof="1">
              <a:latin typeface="+mj-lt"/>
              <a:cs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Validating String By Pattern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84212" y="2438400"/>
            <a:ext cx="10439400" cy="28931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string text = "Today is 2015-05-11";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string pattern = @"\d{4}-\d{2}-\d{2}";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600" b="1" kern="1200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ea typeface="+mn-ea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Regex regex = new Regex(pattern);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kern="12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bool</a:t>
            </a:r>
            <a:r>
              <a:rPr lang="en-US" sz="26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 containsValidDate = regex.</a:t>
            </a:r>
            <a:r>
              <a:rPr lang="en-US" sz="2600" b="1" kern="12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IsMatch</a:t>
            </a:r>
            <a:r>
              <a:rPr lang="en-US" sz="26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(text);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600" b="1" kern="1200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ea typeface="+mn-ea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Console.WriteLine(containsValidDate); // True</a:t>
            </a:r>
          </a:p>
        </p:txBody>
      </p:sp>
    </p:spTree>
    <p:extLst>
      <p:ext uri="{BB962C8B-B14F-4D97-AF65-F5344CB8AC3E}">
        <p14:creationId xmlns:p14="http://schemas.microsoft.com/office/powerpoint/2010/main" val="42131784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Match(string text)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– </a:t>
            </a:r>
            <a:r>
              <a:rPr lang="en-US" noProof="1">
                <a:cs typeface="Consolas" panose="020B0609020204030204" pitchFamily="49" charset="0"/>
              </a:rPr>
              <a:t>returns the first match that corresponds to the pattern</a:t>
            </a:r>
          </a:p>
          <a:p>
            <a:endParaRPr lang="en-US" noProof="1">
              <a:latin typeface="+mj-lt"/>
              <a:cs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Checking for a Single Match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84212" y="2486284"/>
            <a:ext cx="10439400" cy="34163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text = "Nakov: 123";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pattern = @"([A-Z][a-z]+): (\d+)";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Regex regex = new Regex(pattern);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Match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match = regex.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Match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(text);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Console.WriteLine(match.Groups.Count); // 3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Console.WriteLine("Matched text: \"{0}\"", match.Groups[0]);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Console.WriteLine("Name: {0}", match.Groups[1]); // Nakov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Console.WriteLine("Number: {0}", match.Groups[2]); // 123</a:t>
            </a:r>
          </a:p>
        </p:txBody>
      </p:sp>
    </p:spTree>
    <p:extLst>
      <p:ext uri="{BB962C8B-B14F-4D97-AF65-F5344CB8AC3E}">
        <p14:creationId xmlns:p14="http://schemas.microsoft.com/office/powerpoint/2010/main" val="1543363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514350" indent="-514350">
              <a:lnSpc>
                <a:spcPts val="4000"/>
              </a:lnSpc>
              <a:buFont typeface="+mj-lt"/>
              <a:buAutoNum type="arabicPeriod"/>
            </a:pPr>
            <a:r>
              <a:rPr lang="en-US" dirty="0"/>
              <a:t>Regular Expressions</a:t>
            </a:r>
          </a:p>
          <a:p>
            <a:pPr lvl="1">
              <a:lnSpc>
                <a:spcPts val="4000"/>
              </a:lnSpc>
            </a:pPr>
            <a:r>
              <a:rPr lang="en-US" dirty="0"/>
              <a:t>What are Regular Expressions?</a:t>
            </a:r>
          </a:p>
          <a:p>
            <a:pPr lvl="1">
              <a:lnSpc>
                <a:spcPts val="4000"/>
              </a:lnSpc>
            </a:pPr>
            <a:r>
              <a:rPr lang="en-US" dirty="0"/>
              <a:t>Characters</a:t>
            </a:r>
          </a:p>
          <a:p>
            <a:pPr lvl="1">
              <a:lnSpc>
                <a:spcPts val="4000"/>
              </a:lnSpc>
            </a:pPr>
            <a:r>
              <a:rPr lang="en-US" dirty="0"/>
              <a:t>Operators</a:t>
            </a:r>
          </a:p>
          <a:p>
            <a:pPr lvl="1">
              <a:lnSpc>
                <a:spcPts val="4000"/>
              </a:lnSpc>
            </a:pPr>
            <a:r>
              <a:rPr lang="en-US" dirty="0"/>
              <a:t>Constructs</a:t>
            </a:r>
            <a:endParaRPr lang="bg-BG" dirty="0"/>
          </a:p>
          <a:p>
            <a:pPr marL="514350" indent="-514350">
              <a:lnSpc>
                <a:spcPts val="4000"/>
              </a:lnSpc>
              <a:buFont typeface="+mj-lt"/>
              <a:buAutoNum type="arabicPeriod"/>
            </a:pPr>
            <a:r>
              <a:rPr lang="en-US" dirty="0"/>
              <a:t>Regular Expressions in C#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304212" y="1638368"/>
            <a:ext cx="3429001" cy="4421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8238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Matches(string text)</a:t>
            </a:r>
            <a:r>
              <a:rPr lang="en-US" sz="3000" noProof="1">
                <a:latin typeface="+mj-lt"/>
                <a:cs typeface="Consolas" panose="020B0609020204030204" pitchFamily="49" charset="0"/>
              </a:rPr>
              <a:t> – </a:t>
            </a:r>
            <a:r>
              <a:rPr lang="en-US" sz="3000" noProof="1">
                <a:cs typeface="Consolas" panose="020B0609020204030204" pitchFamily="49" charset="0"/>
              </a:rPr>
              <a:t>returns a collection of matching strings that correspond to the pattern</a:t>
            </a:r>
          </a:p>
          <a:p>
            <a:endParaRPr lang="en-US" noProof="1">
              <a:latin typeface="+mj-lt"/>
              <a:cs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Checking for Matches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84212" y="2261901"/>
            <a:ext cx="10439400" cy="409342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string text = "Nakov: 123, Branson: 456";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string pattern = @"([A-Z][a-z]+): (\d+)";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Regex regex = new Regex(pattern);</a:t>
            </a:r>
            <a:endParaRPr lang="en-US" sz="2000" b="1" kern="1200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ea typeface="+mn-ea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kern="12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MatchCollection</a:t>
            </a:r>
            <a:r>
              <a:rPr lang="en-US" sz="20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 matches = regex.</a:t>
            </a:r>
            <a:r>
              <a:rPr lang="en-US" sz="2000" b="1" kern="12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Matches</a:t>
            </a:r>
            <a:r>
              <a:rPr lang="en-US" sz="20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(text, pattern);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000" b="1" kern="1200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ea typeface="+mn-ea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Console.WriteLine("Found {0} matches", matches.Count);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foreach (</a:t>
            </a:r>
            <a:r>
              <a:rPr lang="en-US" sz="2000" b="1" kern="12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Match</a:t>
            </a:r>
            <a:r>
              <a:rPr lang="en-US" sz="20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 match in </a:t>
            </a:r>
            <a:r>
              <a:rPr lang="en-US" sz="2000" b="1" kern="12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matches</a:t>
            </a:r>
            <a:r>
              <a:rPr lang="en-US" sz="20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    Console.WriteLine("Name: {0}", match.Groups[1]);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// Found 2 matches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// Name: Nakov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// Name: Branson</a:t>
            </a:r>
          </a:p>
        </p:txBody>
      </p:sp>
    </p:spTree>
    <p:extLst>
      <p:ext uri="{BB962C8B-B14F-4D97-AF65-F5344CB8AC3E}">
        <p14:creationId xmlns:p14="http://schemas.microsoft.com/office/powerpoint/2010/main" val="40448015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Replace(string text, string replacement)</a:t>
            </a:r>
            <a:r>
              <a:rPr lang="en-US" sz="3000" noProof="1">
                <a:latin typeface="+mj-lt"/>
                <a:cs typeface="Consolas" panose="020B0609020204030204" pitchFamily="49" charset="0"/>
              </a:rPr>
              <a:t> – </a:t>
            </a:r>
            <a:r>
              <a:rPr lang="en-US" sz="3000" noProof="1">
                <a:cs typeface="Consolas" panose="020B0609020204030204" pitchFamily="49" charset="0"/>
              </a:rPr>
              <a:t>replaces all strings that match the pattern with the provided replacement</a:t>
            </a:r>
          </a:p>
          <a:p>
            <a:endParaRPr lang="en-US" noProof="1">
              <a:latin typeface="+mj-lt"/>
              <a:cs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Replacing With Regex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746181" y="2261901"/>
            <a:ext cx="10693285" cy="32778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text = "Nakov: 123, Branson: 456";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pattern = @"\d{3}";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replacement = "999";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300" b="1" kern="1200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Regex regex = new Regex(pattern);</a:t>
            </a:r>
            <a:endParaRPr lang="en-US" sz="2300" b="1" kern="1200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result = regex.</a:t>
            </a:r>
            <a:r>
              <a:rPr lang="en-US" sz="2300" b="1" kern="12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Replace</a:t>
            </a:r>
            <a:r>
              <a:rPr lang="en-US" sz="23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(text, replacement);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300" b="1" kern="1200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Console.WriteLine(result);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Nakov: 999, Branson: 999</a:t>
            </a:r>
          </a:p>
        </p:txBody>
      </p:sp>
    </p:spTree>
    <p:extLst>
      <p:ext uri="{BB962C8B-B14F-4D97-AF65-F5344CB8AC3E}">
        <p14:creationId xmlns:p14="http://schemas.microsoft.com/office/powerpoint/2010/main" val="8633843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Problem: Replace &lt;a&gt; tag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dirty="0"/>
              <a:t>You are given a html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text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Replace all &lt;a&gt; tags in it with [URL].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60412" y="6190147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https://judge.softuni.bg/Contests/Practice/Index/320#7</a:t>
            </a:r>
            <a:endParaRPr lang="en-US" dirty="0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1221566" y="2859066"/>
            <a:ext cx="7634400" cy="83099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bg-BG" dirty="0"/>
              <a:t>&lt;ul&gt; &lt;li&gt; &lt;a href=</a:t>
            </a:r>
            <a:r>
              <a:rPr lang="bg-BG" b="1" dirty="0"/>
              <a:t>"http://softuni.bg"</a:t>
            </a:r>
            <a:r>
              <a:rPr lang="bg-BG" dirty="0"/>
              <a:t>&gt;SoftUni&lt;/a&gt;</a:t>
            </a:r>
          </a:p>
          <a:p>
            <a:r>
              <a:rPr lang="bg-BG" dirty="0"/>
              <a:t> &lt;/li&gt; &lt;/ul&gt;</a:t>
            </a:r>
            <a:endParaRPr lang="en-US" dirty="0"/>
          </a:p>
        </p:txBody>
      </p:sp>
      <p:sp>
        <p:nvSpPr>
          <p:cNvPr id="11" name="Right Arrow 10"/>
          <p:cNvSpPr/>
          <p:nvPr/>
        </p:nvSpPr>
        <p:spPr>
          <a:xfrm rot="5400000">
            <a:off x="4812363" y="4121079"/>
            <a:ext cx="444897" cy="3511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217612" y="4903229"/>
            <a:ext cx="7634400" cy="83099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bg-BG" dirty="0"/>
              <a:t>&lt;ul&gt; &lt;li&gt; </a:t>
            </a:r>
            <a:r>
              <a:rPr lang="bg-BG" b="1" dirty="0"/>
              <a:t>[URL </a:t>
            </a:r>
            <a:r>
              <a:rPr lang="bg-BG" dirty="0" err="1"/>
              <a:t>href</a:t>
            </a:r>
            <a:r>
              <a:rPr lang="bg-BG" dirty="0"/>
              <a:t>=</a:t>
            </a:r>
            <a:r>
              <a:rPr lang="bg-BG" b="1" dirty="0"/>
              <a:t>"http://softuni.bg"</a:t>
            </a:r>
            <a:r>
              <a:rPr lang="en-US" b="1" dirty="0"/>
              <a:t>]</a:t>
            </a:r>
            <a:r>
              <a:rPr lang="bg-BG" dirty="0"/>
              <a:t>SoftUni</a:t>
            </a:r>
            <a:r>
              <a:rPr lang="bg-BG" b="1" dirty="0"/>
              <a:t>[/URL]</a:t>
            </a:r>
          </a:p>
          <a:p>
            <a:r>
              <a:rPr lang="bg-BG" dirty="0"/>
              <a:t> &lt;/li&gt;&lt;/ul&gt;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66124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026459"/>
          </a:xfrm>
        </p:spPr>
        <p:txBody>
          <a:bodyPr/>
          <a:lstStyle/>
          <a:p>
            <a:r>
              <a:rPr lang="en-GB" dirty="0"/>
              <a:t>Solution: Replace &lt;a&gt; tag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31812" y="1066800"/>
            <a:ext cx="11353800" cy="531605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r>
              <a:rPr lang="en-US" sz="28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string text = Console.ReadLine();</a:t>
            </a:r>
          </a:p>
          <a:p>
            <a:r>
              <a:rPr lang="en-US" sz="28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while (text != "end")</a:t>
            </a:r>
          </a:p>
          <a:p>
            <a:r>
              <a:rPr lang="en-US" sz="28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{</a:t>
            </a:r>
          </a:p>
          <a:p>
            <a:r>
              <a:rPr lang="sv-SE" sz="28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  string pattern =</a:t>
            </a:r>
          </a:p>
          <a:p>
            <a:r>
              <a:rPr lang="sv-SE" sz="28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			</a:t>
            </a:r>
            <a:r>
              <a:rPr lang="sv-SE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@"&lt;a.*?href.*?=(.*)&gt;(.*?)&lt;\/a&gt;"</a:t>
            </a:r>
            <a:r>
              <a:rPr lang="sv-SE" sz="28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; </a:t>
            </a:r>
          </a:p>
          <a:p>
            <a:r>
              <a:rPr lang="en-US" sz="28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  string replace = @"[URL href=$1]$2[/URL]";</a:t>
            </a:r>
          </a:p>
          <a:p>
            <a:r>
              <a:rPr lang="en-US" sz="28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  string replaced = Regex.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Replace</a:t>
            </a:r>
            <a:r>
              <a:rPr lang="en-US" sz="28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(text, pattern,</a:t>
            </a:r>
          </a:p>
          <a:p>
            <a:r>
              <a:rPr lang="en-US" sz="28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                                             replace);</a:t>
            </a:r>
          </a:p>
          <a:p>
            <a:r>
              <a:rPr lang="en-US" sz="28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  Console.WriteLine(replaced);</a:t>
            </a:r>
          </a:p>
          <a:p>
            <a:endParaRPr lang="en-US" sz="2800" b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  <a:p>
            <a:r>
              <a:rPr lang="en-US" sz="28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  text = Console.ReadLine();</a:t>
            </a:r>
          </a:p>
          <a:p>
            <a:r>
              <a:rPr lang="en-US" sz="28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}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43063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Split(string text)</a:t>
            </a:r>
            <a:r>
              <a:rPr lang="en-US" noProof="1">
                <a:latin typeface="+mj-lt"/>
              </a:rPr>
              <a:t> – splits the text by the pattern</a:t>
            </a:r>
          </a:p>
          <a:p>
            <a:pPr lvl="1"/>
            <a:r>
              <a:rPr lang="en-US" noProof="1">
                <a:latin typeface="+mj-lt"/>
              </a:rPr>
              <a:t>Returns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string[]</a:t>
            </a:r>
            <a:r>
              <a:rPr lang="en-US" noProof="1">
                <a:latin typeface="+mj-lt"/>
              </a:rPr>
              <a:t> 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Splitting With Regex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36903" y="2667000"/>
            <a:ext cx="10693285" cy="193899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string text = "1   2 3      4";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string pattern = @"\s+";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kern="1200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ea typeface="+mn-ea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string[] results = Regex.Split(text, pattern);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Console.WriteLine(string.Join(", ", results)); // 1, 2, 3, 4</a:t>
            </a:r>
          </a:p>
        </p:txBody>
      </p:sp>
    </p:spTree>
    <p:extLst>
      <p:ext uri="{BB962C8B-B14F-4D97-AF65-F5344CB8AC3E}">
        <p14:creationId xmlns:p14="http://schemas.microsoft.com/office/powerpoint/2010/main" val="5451000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Built-in RegEx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Exercises in class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7157" y="866750"/>
            <a:ext cx="3524026" cy="363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586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  <a:endParaRPr lang="bg-BG" dirty="0"/>
          </a:p>
        </p:txBody>
      </p:sp>
      <p:sp>
        <p:nvSpPr>
          <p:cNvPr id="43417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600" dirty="0"/>
              <a:t>Strings are </a:t>
            </a:r>
            <a:r>
              <a:rPr lang="en-US" sz="3600" b="1" dirty="0">
                <a:solidFill>
                  <a:schemeClr val="tx2">
                    <a:lumMod val="75000"/>
                  </a:schemeClr>
                </a:solidFill>
              </a:rPr>
              <a:t>immutable</a:t>
            </a:r>
            <a:r>
              <a:rPr lang="en-US" sz="3600" dirty="0"/>
              <a:t> sequences of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3600" dirty="0"/>
              <a:t>characters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noProof="1"/>
              <a:t>Changes to the string create a new object, </a:t>
            </a:r>
          </a:p>
          <a:p>
            <a:pPr marL="377887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noProof="1"/>
              <a:t>instead of modifying the old one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StringBuilder</a:t>
            </a:r>
            <a:r>
              <a:rPr lang="en-US" noProof="1"/>
              <a:t> offers good performance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Regular expressions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describe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patterns</a:t>
            </a:r>
            <a:r>
              <a:rPr lang="en-US" dirty="0"/>
              <a:t> for</a:t>
            </a:r>
          </a:p>
          <a:p>
            <a:pPr marL="0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en-US" dirty="0"/>
              <a:t>searching through text</a:t>
            </a:r>
          </a:p>
          <a:p>
            <a:pPr lvl="1">
              <a:lnSpc>
                <a:spcPct val="100000"/>
              </a:lnSpc>
              <a:spcAft>
                <a:spcPts val="0"/>
              </a:spcAft>
            </a:pPr>
            <a:r>
              <a:rPr lang="en-US" dirty="0"/>
              <a:t>Define special characters, operators and </a:t>
            </a:r>
          </a:p>
          <a:p>
            <a:pPr marL="0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en-US" sz="3200" dirty="0"/>
              <a:t>constructs for building complex patterns</a:t>
            </a: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36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6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6612" y="2426312"/>
            <a:ext cx="3184135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34075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Regular Expressions (</a:t>
            </a:r>
            <a:r>
              <a:rPr lang="en-US" dirty="0" err="1"/>
              <a:t>RegEx</a:t>
            </a:r>
            <a:r>
              <a:rPr lang="en-US" dirty="0"/>
              <a:t>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https://softuni.bg/courses/programming-fundamentals</a:t>
            </a:r>
            <a:endParaRPr lang="en-US" dirty="0"/>
          </a:p>
        </p:txBody>
      </p:sp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0249" y="3996240"/>
            <a:ext cx="1726158" cy="932887"/>
          </a:xfrm>
          <a:prstGeom prst="roundRect">
            <a:avLst>
              <a:gd name="adj" fmla="val 2953"/>
            </a:avLst>
          </a:prstGeom>
        </p:spPr>
      </p:pic>
      <p:pic>
        <p:nvPicPr>
          <p:cNvPr id="15" name="Picture 14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1602" y="1255207"/>
            <a:ext cx="1752140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19" name="Picture 18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2764" y="1255208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20" name="Picture 19">
            <a:hlinkClick r:id="rId10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2764" y="5373443"/>
            <a:ext cx="3352800" cy="849557"/>
          </a:xfrm>
          <a:prstGeom prst="roundRect">
            <a:avLst>
              <a:gd name="adj" fmla="val 3159"/>
            </a:avLst>
          </a:prstGeom>
        </p:spPr>
      </p:pic>
      <p:pic>
        <p:nvPicPr>
          <p:cNvPr id="22" name="Picture 21">
            <a:hlinkClick r:id="rId12"/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358563" y="5373443"/>
            <a:ext cx="2753589" cy="849556"/>
          </a:xfrm>
          <a:prstGeom prst="roundRect">
            <a:avLst>
              <a:gd name="adj" fmla="val 2953"/>
            </a:avLst>
          </a:prstGeom>
        </p:spPr>
      </p:pic>
      <p:pic>
        <p:nvPicPr>
          <p:cNvPr id="23" name="Picture 22">
            <a:hlinkClick r:id="rId14"/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633728" y="5373443"/>
            <a:ext cx="4073042" cy="84955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765249" y="2577353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25" name="Picture 24">
            <a:hlinkClick r:id="rId18"/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377182" y="1391286"/>
            <a:ext cx="5993358" cy="550371"/>
          </a:xfrm>
          <a:prstGeom prst="roundRect">
            <a:avLst>
              <a:gd name="adj" fmla="val 3159"/>
            </a:avLst>
          </a:prstGeom>
        </p:spPr>
      </p:pic>
      <p:pic>
        <p:nvPicPr>
          <p:cNvPr id="4" name="Picture 3">
            <a:hlinkClick r:id="rId20"/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3046412" y="2380769"/>
            <a:ext cx="1922519" cy="854925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39020709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bg-BG" dirty="0"/>
          </a:p>
          <a:p>
            <a:endParaRPr lang="bg-BG" sz="2400" dirty="0"/>
          </a:p>
          <a:p>
            <a:endParaRPr lang="bg-BG" sz="2400" dirty="0"/>
          </a:p>
          <a:p>
            <a:endParaRPr lang="bg-BG" sz="2400" dirty="0"/>
          </a:p>
          <a:p>
            <a:pPr>
              <a:spcBef>
                <a:spcPts val="1800"/>
              </a:spcBef>
            </a:pPr>
            <a:r>
              <a:rPr lang="en-US" sz="2400" dirty="0"/>
              <a:t>Attribution: this work may contain portions from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4"/>
              </a:rPr>
              <a:t>Fundamentals of Computer Programming with C#</a:t>
            </a:r>
            <a:r>
              <a:rPr lang="en-US" sz="2000" dirty="0"/>
              <a:t>" book by Svetlin Nakov &amp; Co. under </a:t>
            </a:r>
            <a:r>
              <a:rPr lang="en-US" sz="2000" dirty="0">
                <a:hlinkClick r:id="rId5"/>
              </a:rPr>
              <a:t>CC-BY-SA</a:t>
            </a:r>
            <a:r>
              <a:rPr lang="en-US" sz="2000" dirty="0"/>
              <a:t> license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6"/>
              </a:rPr>
              <a:t>C# Part I</a:t>
            </a:r>
            <a:r>
              <a:rPr lang="en-US" sz="2000" dirty="0"/>
              <a:t>" course by </a:t>
            </a:r>
            <a:r>
              <a:rPr lang="en-US" sz="2000" noProof="1"/>
              <a:t>Telerik Academy</a:t>
            </a:r>
            <a:r>
              <a:rPr lang="en-US" sz="2000" dirty="0"/>
              <a:t> under </a:t>
            </a:r>
            <a:r>
              <a:rPr lang="en-US" sz="2000" dirty="0">
                <a:hlinkClick r:id="rId7"/>
              </a:rPr>
              <a:t>CC-BY-NC-SA</a:t>
            </a:r>
            <a:r>
              <a:rPr lang="en-US" sz="2000" dirty="0"/>
              <a:t> license 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8"/>
              </a:rPr>
              <a:t>C# Part II</a:t>
            </a:r>
            <a:r>
              <a:rPr lang="en-US" sz="2000" dirty="0"/>
              <a:t>" course by </a:t>
            </a:r>
            <a:r>
              <a:rPr lang="en-US" sz="2000" noProof="1"/>
              <a:t>Telerik Academy</a:t>
            </a:r>
            <a:r>
              <a:rPr lang="en-US" sz="2000" dirty="0"/>
              <a:t> under </a:t>
            </a:r>
            <a:r>
              <a:rPr lang="en-US" sz="2000" dirty="0">
                <a:hlinkClick r:id="rId7"/>
              </a:rPr>
              <a:t>CC-BY-NC-SA</a:t>
            </a:r>
            <a:r>
              <a:rPr lang="en-US" sz="2000" dirty="0"/>
              <a:t> license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19992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Foundation – </a:t>
            </a:r>
            <a:r>
              <a:rPr lang="en-US" sz="3200" noProof="1">
                <a:hlinkClick r:id="rId3"/>
              </a:rPr>
              <a:t>softuni.org</a:t>
            </a:r>
            <a:endParaRPr lang="en-US" sz="32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descr="http://softuni.bg">
            <a:hlinkClick r:id="rId4" tooltip="Software University"/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6400" y="1594686"/>
            <a:ext cx="1701050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descr="http://softuni.org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descr="http://www.facebook.com/SoftwareUniversity">
            <a:hlinkClick r:id="rId10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http://www.youtube.com/SoftwareUniversity">
            <a:hlinkClick r:id="rId6" tooltip="Software University YouTube Video Channel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>
            <a:hlinkClick r:id="rId7" tooltip="Software University Discussion Forum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4"/>
          </p:cNvPr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762304" y="3093954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9069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sp>
        <p:nvSpPr>
          <p:cNvPr id="6" name="Content Placeholder 2"/>
          <p:cNvSpPr>
            <a:spLocks noGrp="1"/>
          </p:cNvSpPr>
          <p:nvPr/>
        </p:nvSpPr>
        <p:spPr>
          <a:xfrm>
            <a:off x="192001" y="1794761"/>
            <a:ext cx="11804822" cy="3268479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br>
              <a:rPr lang="en-US" sz="6000" b="1" dirty="0"/>
            </a:br>
            <a:r>
              <a:rPr lang="en-US" sz="11500" b="1" dirty="0"/>
              <a:t>#</a:t>
            </a:r>
            <a:r>
              <a:rPr lang="en-US" sz="11500" b="1" noProof="1"/>
              <a:t>fund-softuni</a:t>
            </a:r>
            <a:endParaRPr lang="en-US" sz="6000" b="1" noProof="1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25403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 Expressions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Groups, Quantifiers, Anchors</a:t>
            </a:r>
          </a:p>
        </p:txBody>
      </p:sp>
      <p:pic>
        <p:nvPicPr>
          <p:cNvPr id="14" name="image2.jpeg"/>
          <p:cNvPicPr>
            <a:picLocks noGrp="1"/>
          </p:cNvPicPr>
          <p:nvPr>
            <p:ph type="pic" sz="quarter" idx="4294967295"/>
          </p:nvPr>
        </p:nvPicPr>
        <p:blipFill>
          <a:blip r:embed="rId3" cstate="print">
            <a:extLst/>
          </a:blip>
          <a:srcRect l="2237" r="2237"/>
          <a:stretch>
            <a:fillRect/>
          </a:stretch>
        </p:blipFill>
        <p:spPr>
          <a:xfrm>
            <a:off x="3351212" y="1828800"/>
            <a:ext cx="5027612" cy="2667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9838045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Describe a search pattern</a:t>
            </a:r>
          </a:p>
          <a:p>
            <a:r>
              <a:rPr lang="en-US" dirty="0"/>
              <a:t>Can be used to extract data from text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Regular Expressions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408112" y="2667000"/>
            <a:ext cx="9372600" cy="5847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l-PL" sz="32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[A-Z]</a:t>
            </a:r>
            <a:r>
              <a:rPr lang="pl-PL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[a-z]+</a:t>
            </a:r>
            <a:r>
              <a:rPr lang="pl-PL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pl-PL" sz="32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[A-Z]</a:t>
            </a:r>
            <a:r>
              <a:rPr lang="pl-PL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[a-z]+</a:t>
            </a:r>
            <a:r>
              <a:rPr lang="pl-PL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- </a:t>
            </a:r>
            <a:r>
              <a:rPr lang="pl-PL" sz="3200" b="1" noProof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\w+</a:t>
            </a:r>
            <a:r>
              <a:rPr lang="pl-PL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</a:t>
            </a:r>
            <a:r>
              <a:rPr lang="pl-PL" sz="3200" b="1" noProof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\w+</a:t>
            </a:r>
            <a:r>
              <a:rPr lang="pl-PL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\.</a:t>
            </a:r>
            <a:r>
              <a:rPr lang="pl-PL" sz="3200" b="1" noProof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\w+</a:t>
            </a:r>
            <a:endParaRPr lang="en-US" sz="3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408112" y="4319132"/>
            <a:ext cx="9372600" cy="5847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van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32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vanov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– </a:t>
            </a:r>
            <a:r>
              <a:rPr lang="en-US" sz="3200" b="1" noProof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ivan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</a:t>
            </a:r>
            <a:r>
              <a:rPr lang="en-US" sz="3200" b="1" noProof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gmail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  <a:r>
              <a:rPr lang="en-US" sz="3200" b="1" noProof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com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1406524" y="5029200"/>
            <a:ext cx="9372600" cy="5847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etar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32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otov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– </a:t>
            </a:r>
            <a:r>
              <a:rPr lang="en-US" sz="3200" b="1" noProof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petar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</a:t>
            </a:r>
            <a:r>
              <a:rPr lang="en-US" sz="3200" b="1" noProof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abv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  <a:r>
              <a:rPr lang="en-US" sz="3200" b="1" noProof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bg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406524" y="5739268"/>
            <a:ext cx="9372600" cy="5847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noProof="1">
                <a:latin typeface="Consolas" panose="020B0609020204030204" pitchFamily="49" charset="0"/>
              </a:rPr>
              <a:t>Contact: </a:t>
            </a:r>
            <a:r>
              <a:rPr lang="en-US" sz="32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lex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32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eorgiev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– </a:t>
            </a:r>
            <a:r>
              <a:rPr lang="en-US" sz="3200" b="1" noProof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alex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</a:t>
            </a:r>
            <a:r>
              <a:rPr lang="en-US" sz="3200" b="1" noProof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mail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  <a:r>
              <a:rPr lang="en-US" sz="3200" b="1" noProof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com</a:t>
            </a:r>
            <a:r>
              <a:rPr lang="en-US" sz="3200" noProof="1">
                <a:latin typeface="Consolas" panose="020B0609020204030204" pitchFamily="49" charset="0"/>
              </a:rPr>
              <a:t>...</a:t>
            </a:r>
            <a:endParaRPr lang="en-US" sz="3200" b="1" noProof="1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502024" y="3432602"/>
            <a:ext cx="5181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matches</a:t>
            </a:r>
          </a:p>
        </p:txBody>
      </p:sp>
    </p:spTree>
    <p:extLst>
      <p:ext uri="{BB962C8B-B14F-4D97-AF65-F5344CB8AC3E}">
        <p14:creationId xmlns:p14="http://schemas.microsoft.com/office/powerpoint/2010/main" val="18350240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[nvj]</a:t>
            </a:r>
            <a:r>
              <a:rPr lang="en-US" noProof="1"/>
              <a:t> matches any character that is either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lang="en-US" noProof="1"/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</a:t>
            </a:r>
            <a:r>
              <a:rPr lang="en-US" noProof="1"/>
              <a:t> or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</a:t>
            </a:r>
          </a:p>
          <a:p>
            <a:pPr lvl="1"/>
            <a:endParaRPr lang="en-US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[^abc]</a:t>
            </a:r>
            <a:r>
              <a:rPr lang="en-US" noProof="1"/>
              <a:t> – matches any character that is not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en-US" noProof="1"/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en-US" noProof="1"/>
              <a:t> or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</a:t>
            </a:r>
            <a:endParaRPr lang="bg-BG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endParaRPr lang="bg-BG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bg-BG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0-9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r>
              <a:rPr lang="en-US" sz="3000" noProof="1"/>
              <a:t> </a:t>
            </a:r>
            <a:r>
              <a:rPr lang="en-US" noProof="1"/>
              <a:t>- </a:t>
            </a:r>
            <a:r>
              <a:rPr lang="en-US" sz="3000" noProof="1"/>
              <a:t>Character range: </a:t>
            </a:r>
            <a:r>
              <a:rPr lang="bg-BG" sz="3000" noProof="1"/>
              <a:t>М</a:t>
            </a:r>
            <a:r>
              <a:rPr lang="en-US" noProof="1"/>
              <a:t>atches any digit frm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noProof="1"/>
              <a:t> to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9</a:t>
            </a:r>
          </a:p>
          <a:p>
            <a:pPr lvl="1"/>
            <a:endParaRPr lang="en-US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 Classes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36612" y="1916789"/>
            <a:ext cx="102870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node.js v0.12.2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836611" y="3200400"/>
            <a:ext cx="10287001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Abraham Lincoln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836612" y="4648200"/>
            <a:ext cx="103632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 1519 Leonardo da Vinci died at the age of 67.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917892" y="2011680"/>
            <a:ext cx="182880" cy="292601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2" name="Rounded Rectangle 11"/>
          <p:cNvSpPr/>
          <p:nvPr/>
        </p:nvSpPr>
        <p:spPr>
          <a:xfrm>
            <a:off x="1746971" y="2019300"/>
            <a:ext cx="182880" cy="292601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3" name="Rounded Rectangle 12"/>
          <p:cNvSpPr/>
          <p:nvPr/>
        </p:nvSpPr>
        <p:spPr>
          <a:xfrm>
            <a:off x="2267554" y="2011680"/>
            <a:ext cx="182880" cy="292601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4" name="Rounded Rectangle 13"/>
          <p:cNvSpPr/>
          <p:nvPr/>
        </p:nvSpPr>
        <p:spPr>
          <a:xfrm>
            <a:off x="1293812" y="3290416"/>
            <a:ext cx="152400" cy="292601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5" name="Rounded Rectangle 14"/>
          <p:cNvSpPr/>
          <p:nvPr/>
        </p:nvSpPr>
        <p:spPr>
          <a:xfrm>
            <a:off x="1607207" y="3290416"/>
            <a:ext cx="139764" cy="292601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6" name="Rounded Rectangle 15"/>
          <p:cNvSpPr/>
          <p:nvPr/>
        </p:nvSpPr>
        <p:spPr>
          <a:xfrm>
            <a:off x="1952646" y="3290416"/>
            <a:ext cx="139764" cy="292601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7" name="Rounded Rectangle 16"/>
          <p:cNvSpPr/>
          <p:nvPr/>
        </p:nvSpPr>
        <p:spPr>
          <a:xfrm>
            <a:off x="2256585" y="3284930"/>
            <a:ext cx="524695" cy="292601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8" name="Rounded Rectangle 17"/>
          <p:cNvSpPr/>
          <p:nvPr/>
        </p:nvSpPr>
        <p:spPr>
          <a:xfrm>
            <a:off x="936856" y="3284931"/>
            <a:ext cx="152400" cy="292601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9" name="Rounded Rectangle 18"/>
          <p:cNvSpPr/>
          <p:nvPr/>
        </p:nvSpPr>
        <p:spPr>
          <a:xfrm>
            <a:off x="2956589" y="3284931"/>
            <a:ext cx="524695" cy="292601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20" name="Rounded Rectangle 19"/>
          <p:cNvSpPr/>
          <p:nvPr/>
        </p:nvSpPr>
        <p:spPr>
          <a:xfrm>
            <a:off x="1385280" y="4732731"/>
            <a:ext cx="758924" cy="292601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21" name="Rounded Rectangle 20"/>
          <p:cNvSpPr/>
          <p:nvPr/>
        </p:nvSpPr>
        <p:spPr>
          <a:xfrm>
            <a:off x="8468804" y="4739317"/>
            <a:ext cx="381000" cy="292601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802828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\w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</a:t>
            </a:r>
            <a:r>
              <a:rPr lang="en-US" noProof="1">
                <a:cs typeface="Consolas" panose="020B0609020204030204" pitchFamily="49" charset="0"/>
              </a:rPr>
              <a:t>–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Matches any word character (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-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z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-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Z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-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9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)</a:t>
            </a:r>
          </a:p>
          <a:p>
            <a:pPr lvl="1"/>
            <a:endParaRPr lang="en-US" noProof="1">
              <a:latin typeface="+mj-lt"/>
              <a:cs typeface="Consolas" panose="020B0609020204030204" pitchFamily="49" charset="0"/>
            </a:endParaRPr>
          </a:p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\W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– Matches any non-word character (the opposite of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\w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)</a:t>
            </a:r>
          </a:p>
          <a:p>
            <a:endParaRPr lang="en-US" noProof="1">
              <a:latin typeface="+mj-lt"/>
              <a:cs typeface="Consolas" panose="020B0609020204030204" pitchFamily="49" charset="0"/>
            </a:endParaRPr>
          </a:p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\s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</a:t>
            </a:r>
            <a:r>
              <a:rPr lang="en-US" noProof="1">
                <a:cs typeface="Consolas" panose="020B0609020204030204" pitchFamily="49" charset="0"/>
              </a:rPr>
              <a:t>–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Matches any white-space character</a:t>
            </a:r>
          </a:p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\S</a:t>
            </a:r>
            <a:r>
              <a:rPr lang="en-US" noProof="1">
                <a:cs typeface="Consolas" panose="020B0609020204030204" pitchFamily="49" charset="0"/>
              </a:rPr>
              <a:t> – Matches any non-white-space character (opposite of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\s</a:t>
            </a:r>
            <a:r>
              <a:rPr lang="en-US" noProof="1">
                <a:cs typeface="Consolas" panose="020B0609020204030204" pitchFamily="49" charset="0"/>
              </a:rPr>
              <a:t>)</a:t>
            </a:r>
            <a:endParaRPr lang="en-US" noProof="1">
              <a:latin typeface="+mj-lt"/>
              <a:cs typeface="Consolas" panose="020B0609020204030204" pitchFamily="49" charset="0"/>
            </a:endParaRPr>
          </a:p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\d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</a:t>
            </a:r>
            <a:r>
              <a:rPr lang="en-US" noProof="1">
                <a:cs typeface="Consolas" panose="020B0609020204030204" pitchFamily="49" charset="0"/>
              </a:rPr>
              <a:t>–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Matches any decimal digit</a:t>
            </a:r>
          </a:p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\D</a:t>
            </a:r>
            <a:r>
              <a:rPr lang="en-US" noProof="1">
                <a:cs typeface="Consolas" panose="020B0609020204030204" pitchFamily="49" charset="0"/>
              </a:rPr>
              <a:t> – Matches any non-decimal digit (opposite of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\d</a:t>
            </a:r>
            <a:r>
              <a:rPr lang="en-US" noProof="1"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 Classes (</a:t>
            </a:r>
            <a:r>
              <a:rPr lang="bg-BG" dirty="0"/>
              <a:t>2</a:t>
            </a:r>
            <a:r>
              <a:rPr lang="en-US" dirty="0"/>
              <a:t>)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34644" y="1908661"/>
            <a:ext cx="103632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aBcd 09_ &amp;*^ </a:t>
            </a:r>
            <a:r>
              <a:rPr lang="bg-BG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Ю-Я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760412" y="3246612"/>
            <a:ext cx="103632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aBcd 09_ &amp;*^ </a:t>
            </a:r>
            <a:r>
              <a:rPr lang="bg-BG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Ю-Я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823350" y="1993192"/>
            <a:ext cx="702519" cy="292601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31" name="Rounded Rectangle 30"/>
          <p:cNvSpPr/>
          <p:nvPr/>
        </p:nvSpPr>
        <p:spPr>
          <a:xfrm>
            <a:off x="1679955" y="2005587"/>
            <a:ext cx="514249" cy="292601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32" name="Rounded Rectangle 31"/>
          <p:cNvSpPr/>
          <p:nvPr/>
        </p:nvSpPr>
        <p:spPr>
          <a:xfrm>
            <a:off x="1525870" y="3331143"/>
            <a:ext cx="154086" cy="292601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33" name="Rounded Rectangle 32"/>
          <p:cNvSpPr/>
          <p:nvPr/>
        </p:nvSpPr>
        <p:spPr>
          <a:xfrm>
            <a:off x="2225507" y="3331142"/>
            <a:ext cx="1354305" cy="292601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182326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  <p:bldP spid="32" grpId="0" animBg="1"/>
      <p:bldP spid="3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Aft>
                <a:spcPts val="2000"/>
              </a:spcAft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- Matches the previous element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+mj-lt"/>
                <a:cs typeface="Consolas" panose="020B0609020204030204" pitchFamily="49" charset="0"/>
              </a:rPr>
              <a:t>zero 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or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+mj-lt"/>
                <a:cs typeface="Consolas" panose="020B0609020204030204" pitchFamily="49" charset="0"/>
              </a:rPr>
              <a:t> more 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times</a:t>
            </a:r>
          </a:p>
          <a:p>
            <a:pPr>
              <a:lnSpc>
                <a:spcPct val="100000"/>
              </a:lnSpc>
            </a:pPr>
            <a:endParaRPr lang="en-US" noProof="1">
              <a:latin typeface="+mj-lt"/>
              <a:cs typeface="Consolas" panose="020B0609020204030204" pitchFamily="49" charset="0"/>
            </a:endParaRPr>
          </a:p>
          <a:p>
            <a:pPr>
              <a:lnSpc>
                <a:spcPct val="100000"/>
              </a:lnSpc>
              <a:spcAft>
                <a:spcPts val="2000"/>
              </a:spcAft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- Matches the previous element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+mj-lt"/>
                <a:cs typeface="Consolas" panose="020B0609020204030204" pitchFamily="49" charset="0"/>
              </a:rPr>
              <a:t>one 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or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+mj-lt"/>
                <a:cs typeface="Consolas" panose="020B0609020204030204" pitchFamily="49" charset="0"/>
              </a:rPr>
              <a:t> more 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times</a:t>
            </a:r>
          </a:p>
          <a:p>
            <a:pPr>
              <a:lnSpc>
                <a:spcPct val="100000"/>
              </a:lnSpc>
            </a:pPr>
            <a:endParaRPr lang="en-US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100000"/>
              </a:lnSpc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?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- Matches the previous element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+mj-lt"/>
                <a:cs typeface="Consolas" panose="020B0609020204030204" pitchFamily="49" charset="0"/>
              </a:rPr>
              <a:t>zero 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or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+mj-lt"/>
                <a:cs typeface="Consolas" panose="020B0609020204030204" pitchFamily="49" charset="0"/>
              </a:rPr>
              <a:t> one 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time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Quantifiers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256212" y="1798963"/>
            <a:ext cx="2895600" cy="83099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+359885976002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5256212" y="4807803"/>
            <a:ext cx="2895600" cy="83099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+359885976002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836612" y="1974727"/>
            <a:ext cx="28956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\+\d*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836612" y="3499352"/>
            <a:ext cx="28956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\+\d+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5256212" y="3283803"/>
            <a:ext cx="2895600" cy="83099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+359885976002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836612" y="4832304"/>
            <a:ext cx="28956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\+\d?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156651" y="1956038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187824" y="3466110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187824" y="4832304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5355172" y="1886335"/>
            <a:ext cx="2187040" cy="292601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25" name="Rounded Rectangle 24"/>
          <p:cNvSpPr/>
          <p:nvPr/>
        </p:nvSpPr>
        <p:spPr>
          <a:xfrm>
            <a:off x="5332411" y="2236937"/>
            <a:ext cx="188433" cy="292601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26" name="Rounded Rectangle 25"/>
          <p:cNvSpPr/>
          <p:nvPr/>
        </p:nvSpPr>
        <p:spPr>
          <a:xfrm>
            <a:off x="5332411" y="3406700"/>
            <a:ext cx="2187040" cy="292601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27" name="Rounded Rectangle 26"/>
          <p:cNvSpPr/>
          <p:nvPr/>
        </p:nvSpPr>
        <p:spPr>
          <a:xfrm>
            <a:off x="5347912" y="4916835"/>
            <a:ext cx="365500" cy="292601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28" name="Rounded Rectangle 27"/>
          <p:cNvSpPr/>
          <p:nvPr/>
        </p:nvSpPr>
        <p:spPr>
          <a:xfrm>
            <a:off x="5347912" y="5238541"/>
            <a:ext cx="188433" cy="292601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13210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26" grpId="0" animBg="1"/>
      <p:bldP spid="27" grpId="0" animBg="1"/>
      <p:bldP spid="2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 Escapes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Sometimes you will need to look for special characters like new lines or tabulations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684212" y="3352800"/>
            <a:ext cx="10363200" cy="83099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Name:	Peter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Phone: +359882042353</a:t>
            </a:r>
          </a:p>
        </p:txBody>
      </p:sp>
      <p:sp>
        <p:nvSpPr>
          <p:cNvPr id="21" name="AutoShape 7"/>
          <p:cNvSpPr>
            <a:spLocks noChangeArrowheads="1"/>
          </p:cNvSpPr>
          <p:nvPr/>
        </p:nvSpPr>
        <p:spPr bwMode="auto">
          <a:xfrm>
            <a:off x="608012" y="2492610"/>
            <a:ext cx="2802504" cy="609600"/>
          </a:xfrm>
          <a:prstGeom prst="wedgeRoundRectCallout">
            <a:avLst>
              <a:gd name="adj1" fmla="val -6957"/>
              <a:gd name="adj2" fmla="val 11779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This is a “tab”</a:t>
            </a:r>
          </a:p>
        </p:txBody>
      </p:sp>
      <p:sp>
        <p:nvSpPr>
          <p:cNvPr id="22" name="AutoShape 7"/>
          <p:cNvSpPr>
            <a:spLocks noChangeArrowheads="1"/>
          </p:cNvSpPr>
          <p:nvPr/>
        </p:nvSpPr>
        <p:spPr bwMode="auto">
          <a:xfrm>
            <a:off x="3828114" y="2362200"/>
            <a:ext cx="2875897" cy="740010"/>
          </a:xfrm>
          <a:prstGeom prst="wedgeRoundRectCallout">
            <a:avLst>
              <a:gd name="adj1" fmla="val -79049"/>
              <a:gd name="adj2" fmla="val 11459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Then we have a new line</a:t>
            </a:r>
          </a:p>
        </p:txBody>
      </p:sp>
      <p:sp>
        <p:nvSpPr>
          <p:cNvPr id="23" name="Rectangle 22"/>
          <p:cNvSpPr>
            <a:spLocks noChangeArrowheads="1"/>
          </p:cNvSpPr>
          <p:nvPr/>
        </p:nvSpPr>
        <p:spPr bwMode="auto">
          <a:xfrm>
            <a:off x="684212" y="5562600"/>
            <a:ext cx="46482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Name:\t\w+\nPhone:\s*\+\d+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717458" y="3409406"/>
            <a:ext cx="2187040" cy="358892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25" name="Rounded Rectangle 24"/>
          <p:cNvSpPr/>
          <p:nvPr/>
        </p:nvSpPr>
        <p:spPr>
          <a:xfrm>
            <a:off x="717458" y="3778567"/>
            <a:ext cx="3471954" cy="358892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26" name="Rounded Rectangle 25"/>
          <p:cNvSpPr/>
          <p:nvPr/>
        </p:nvSpPr>
        <p:spPr>
          <a:xfrm>
            <a:off x="1553685" y="3352797"/>
            <a:ext cx="470854" cy="461665"/>
          </a:xfrm>
          <a:prstGeom prst="roundRect">
            <a:avLst/>
          </a:prstGeom>
          <a:solidFill>
            <a:srgbClr val="FF0000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27" name="Rounded Rectangle 26"/>
          <p:cNvSpPr/>
          <p:nvPr/>
        </p:nvSpPr>
        <p:spPr>
          <a:xfrm>
            <a:off x="1598612" y="5562600"/>
            <a:ext cx="381000" cy="461665"/>
          </a:xfrm>
          <a:prstGeom prst="roundRect">
            <a:avLst/>
          </a:prstGeom>
          <a:solidFill>
            <a:srgbClr val="FF0000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28" name="Rounded Rectangle 27"/>
          <p:cNvSpPr/>
          <p:nvPr/>
        </p:nvSpPr>
        <p:spPr>
          <a:xfrm>
            <a:off x="2438784" y="5566954"/>
            <a:ext cx="381000" cy="461665"/>
          </a:xfrm>
          <a:prstGeom prst="roundRect">
            <a:avLst/>
          </a:prstGeom>
          <a:solidFill>
            <a:srgbClr val="FFFF00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29" name="Rounded Rectangle 28"/>
          <p:cNvSpPr/>
          <p:nvPr/>
        </p:nvSpPr>
        <p:spPr>
          <a:xfrm>
            <a:off x="2772885" y="3352797"/>
            <a:ext cx="273527" cy="461665"/>
          </a:xfrm>
          <a:prstGeom prst="roundRect">
            <a:avLst/>
          </a:prstGeom>
          <a:solidFill>
            <a:srgbClr val="FFFF00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30" name="Content Placeholder 2"/>
          <p:cNvSpPr txBox="1">
            <a:spLocks/>
          </p:cNvSpPr>
          <p:nvPr/>
        </p:nvSpPr>
        <p:spPr>
          <a:xfrm>
            <a:off x="188815" y="4419600"/>
            <a:ext cx="11958820" cy="833812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We can use character escapes in our RegEx like that: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1635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1" grpId="1" animBg="1"/>
      <p:bldP spid="22" grpId="0" animBg="1"/>
      <p:bldP spid="22" grpId="1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/>
    </p:bld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1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3.xml><?xml version="1.0" encoding="utf-8"?>
<a:theme xmlns:a="http://schemas.openxmlformats.org/drawingml/2006/main" name="4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0</TotalTime>
  <Words>1431</Words>
  <Application>Microsoft Office PowerPoint</Application>
  <PresentationFormat>Custom</PresentationFormat>
  <Paragraphs>292</Paragraphs>
  <Slides>29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29</vt:i4>
      </vt:variant>
    </vt:vector>
  </HeadingPairs>
  <TitlesOfParts>
    <vt:vector size="37" baseType="lpstr">
      <vt:lpstr>Arial</vt:lpstr>
      <vt:lpstr>Calibri</vt:lpstr>
      <vt:lpstr>Consolas</vt:lpstr>
      <vt:lpstr>Wingdings</vt:lpstr>
      <vt:lpstr>Wingdings 2</vt:lpstr>
      <vt:lpstr>SoftUni 16x9</vt:lpstr>
      <vt:lpstr>1_SoftUni 16x9</vt:lpstr>
      <vt:lpstr>4_SoftUni 16x9</vt:lpstr>
      <vt:lpstr>Regular Expressions (RegEx)</vt:lpstr>
      <vt:lpstr>Table of Contents</vt:lpstr>
      <vt:lpstr>Questions</vt:lpstr>
      <vt:lpstr>Regular Expressions</vt:lpstr>
      <vt:lpstr>Regular Expressions</vt:lpstr>
      <vt:lpstr>Character Classes</vt:lpstr>
      <vt:lpstr>Character Classes (2)</vt:lpstr>
      <vt:lpstr>Quantifiers</vt:lpstr>
      <vt:lpstr>Character Escapes</vt:lpstr>
      <vt:lpstr>Anchors</vt:lpstr>
      <vt:lpstr>Problem: Match full name</vt:lpstr>
      <vt:lpstr>Grouping Constructs</vt:lpstr>
      <vt:lpstr>Backreference Constructs</vt:lpstr>
      <vt:lpstr>Backreference Constructs</vt:lpstr>
      <vt:lpstr>Playing with RegEx</vt:lpstr>
      <vt:lpstr>Regular Expressions</vt:lpstr>
      <vt:lpstr>Regex</vt:lpstr>
      <vt:lpstr>Validating String By Pattern</vt:lpstr>
      <vt:lpstr>Checking for a Single Match</vt:lpstr>
      <vt:lpstr>Checking for Matches</vt:lpstr>
      <vt:lpstr>Replacing With Regex</vt:lpstr>
      <vt:lpstr>Problem: Replace &lt;a&gt; tag</vt:lpstr>
      <vt:lpstr>Solution: Replace &lt;a&gt; tag</vt:lpstr>
      <vt:lpstr>Splitting With Regex</vt:lpstr>
      <vt:lpstr>Built-in RegEx</vt:lpstr>
      <vt:lpstr>Summary</vt:lpstr>
      <vt:lpstr>Regular Expressions (RegEx)</vt:lpstr>
      <vt:lpstr>License</vt:lpstr>
      <vt:lpstr>Free Trainings @ Software University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Regular Expressions (RegEx)</dc:title>
  <dc:subject>Advanced C#  Course</dc:subject>
  <dc:creator/>
  <cp:keywords>C#, text, string, processing, programming, course, SoftUni, Software University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2017-01-24T12:55:48Z</dcterms:modified>
  <cp:category>programming, software engineering, C#, data structures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